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Barlow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arlow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Barlow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Barlow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Barlow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573e25e5d6_0_1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g573e25e5d6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73e25e5d6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573e25e5d6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573e1e5e93_2_12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g573e1e5e93_2_1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573e25e5d6_0_1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g573e25e5d6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73e25e5d6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573e25e5d6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7477d21c6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g57477d21c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57477d21c6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57477d21c6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73e25e5d6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573e25e5d6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73e25e5d6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573e25e5d6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7477d21c6_1_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g57477d21c6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7477d21c6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57477d21c6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0" type="dt"/>
          </p:nvPr>
        </p:nvSpPr>
        <p:spPr>
          <a:xfrm>
            <a:off x="6172200" y="4643437"/>
            <a:ext cx="24765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1" type="ftr"/>
          </p:nvPr>
        </p:nvSpPr>
        <p:spPr>
          <a:xfrm>
            <a:off x="914400" y="462915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914400" y="1085850"/>
            <a:ext cx="37491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937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▪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937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937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937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937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937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937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●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937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937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2" type="body"/>
          </p:nvPr>
        </p:nvSpPr>
        <p:spPr>
          <a:xfrm>
            <a:off x="4933950" y="1085850"/>
            <a:ext cx="37491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937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▪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937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937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937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937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937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937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●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937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937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/>
          <p:nvPr/>
        </p:nvSpPr>
        <p:spPr>
          <a:xfrm>
            <a:off x="7872900" y="-75"/>
            <a:ext cx="12711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rotWithShape="0" algn="bl" dir="10800000" dist="190500">
              <a:srgbClr val="000000">
                <a:alpha val="1451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5"/>
          <p:cNvSpPr/>
          <p:nvPr/>
        </p:nvSpPr>
        <p:spPr>
          <a:xfrm>
            <a:off x="2241225" y="1310875"/>
            <a:ext cx="6509100" cy="2521800"/>
          </a:xfrm>
          <a:prstGeom prst="rect">
            <a:avLst/>
          </a:prstGeom>
          <a:solidFill>
            <a:srgbClr val="ED6363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 txBox="1"/>
          <p:nvPr>
            <p:ph type="ctrTitle"/>
          </p:nvPr>
        </p:nvSpPr>
        <p:spPr>
          <a:xfrm>
            <a:off x="2710225" y="1310850"/>
            <a:ext cx="5476800" cy="25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Barlow"/>
              <a:buNone/>
              <a:defRPr b="1" i="0" sz="48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Barlow"/>
              <a:buNone/>
              <a:defRPr b="1" i="0" sz="48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Barlow"/>
              <a:buNone/>
              <a:defRPr b="1" i="0" sz="48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Barlow"/>
              <a:buNone/>
              <a:defRPr b="1" i="0" sz="48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Barlow"/>
              <a:buNone/>
              <a:defRPr b="1" i="0" sz="48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Barlow"/>
              <a:buNone/>
              <a:defRPr b="1" i="0" sz="48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Barlow"/>
              <a:buNone/>
              <a:defRPr b="1" i="0" sz="48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Barlow"/>
              <a:buNone/>
              <a:defRPr b="1" i="0" sz="48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Barlow"/>
              <a:buNone/>
              <a:defRPr b="1" i="0" sz="48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 1">
  <p:cSld name="CUSTOM">
    <p:bg>
      <p:bgPr>
        <a:noFill/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 half slide">
  <p:cSld name="TITLE_AND_BODY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rotWithShape="0" algn="bl" dir="10800000" dist="190500">
              <a:srgbClr val="000000">
                <a:alpha val="1451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7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ED6363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7"/>
          <p:cNvSpPr/>
          <p:nvPr/>
        </p:nvSpPr>
        <p:spPr>
          <a:xfrm>
            <a:off x="4178396" y="393525"/>
            <a:ext cx="4572000" cy="806700"/>
          </a:xfrm>
          <a:prstGeom prst="rect">
            <a:avLst/>
          </a:prstGeom>
          <a:solidFill>
            <a:srgbClr val="ED6363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7"/>
          <p:cNvSpPr txBox="1"/>
          <p:nvPr>
            <p:ph type="title"/>
          </p:nvPr>
        </p:nvSpPr>
        <p:spPr>
          <a:xfrm>
            <a:off x="4483099" y="393475"/>
            <a:ext cx="3460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arlow"/>
              <a:buNone/>
              <a:defRPr b="1" i="0" sz="20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arlow"/>
              <a:buNone/>
              <a:defRPr b="1" i="0" sz="20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arlow"/>
              <a:buNone/>
              <a:defRPr b="1" i="0" sz="20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arlow"/>
              <a:buNone/>
              <a:defRPr b="1" i="0" sz="20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arlow"/>
              <a:buNone/>
              <a:defRPr b="1" i="0" sz="20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arlow"/>
              <a:buNone/>
              <a:defRPr b="1" i="0" sz="20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arlow"/>
              <a:buNone/>
              <a:defRPr b="1" i="0" sz="20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arlow"/>
              <a:buNone/>
              <a:defRPr b="1" i="0" sz="20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arlow"/>
              <a:buNone/>
              <a:defRPr b="1" i="0" sz="20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4865550" y="1349150"/>
            <a:ext cx="3776400" cy="29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683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9D9D9"/>
              </a:buClr>
              <a:buSzPts val="2200"/>
              <a:buFont typeface="Barlow"/>
              <a:buChar char="▪"/>
              <a:defRPr b="0" i="0" sz="22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200"/>
              <a:buFont typeface="Barlow"/>
              <a:buChar char="▫"/>
              <a:defRPr b="0" i="0" sz="22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683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200"/>
              <a:buFont typeface="Barlow"/>
              <a:buChar char="▫"/>
              <a:defRPr b="0" i="0" sz="22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683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200"/>
              <a:buFont typeface="Barlow"/>
              <a:buChar char="▫"/>
              <a:defRPr b="0" i="0" sz="22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683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200"/>
              <a:buFont typeface="Barlow"/>
              <a:buChar char="○"/>
              <a:defRPr b="0" i="0" sz="22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683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200"/>
              <a:buFont typeface="Barlow"/>
              <a:buChar char="■"/>
              <a:defRPr b="0" i="0" sz="22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683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200"/>
              <a:buFont typeface="Barlow"/>
              <a:buChar char="●"/>
              <a:defRPr b="0" i="0" sz="22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683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200"/>
              <a:buFont typeface="Barlow"/>
              <a:buChar char="○"/>
              <a:defRPr b="0" i="0" sz="22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683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200"/>
              <a:buFont typeface="Barlow"/>
              <a:buChar char="■"/>
              <a:defRPr b="0" i="0" sz="22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3" name="Google Shape;73;p17"/>
          <p:cNvSpPr/>
          <p:nvPr/>
        </p:nvSpPr>
        <p:spPr>
          <a:xfrm>
            <a:off x="7943750" y="393425"/>
            <a:ext cx="806700" cy="806700"/>
          </a:xfrm>
          <a:prstGeom prst="rect">
            <a:avLst/>
          </a:prstGeom>
          <a:solidFill>
            <a:srgbClr val="FFFFFF">
              <a:alpha val="52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rotWithShape="0" algn="bl" dir="10800000" dist="190500">
              <a:srgbClr val="000000">
                <a:alpha val="1451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8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ED6363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8"/>
          <p:cNvSpPr/>
          <p:nvPr/>
        </p:nvSpPr>
        <p:spPr>
          <a:xfrm>
            <a:off x="877500" y="393525"/>
            <a:ext cx="7872900" cy="806700"/>
          </a:xfrm>
          <a:prstGeom prst="rect">
            <a:avLst/>
          </a:prstGeom>
          <a:solidFill>
            <a:srgbClr val="ED6363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8"/>
          <p:cNvSpPr txBox="1"/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79" name="Google Shape;79;p18"/>
          <p:cNvSpPr txBox="1"/>
          <p:nvPr>
            <p:ph idx="1" type="body"/>
          </p:nvPr>
        </p:nvSpPr>
        <p:spPr>
          <a:xfrm>
            <a:off x="1556331" y="1349141"/>
            <a:ext cx="7085700" cy="29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937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▪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937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937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937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937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937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937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●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937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937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1" name="Google Shape;81;p18"/>
          <p:cNvSpPr/>
          <p:nvPr/>
        </p:nvSpPr>
        <p:spPr>
          <a:xfrm>
            <a:off x="7943750" y="393425"/>
            <a:ext cx="806700" cy="806700"/>
          </a:xfrm>
          <a:prstGeom prst="rect">
            <a:avLst/>
          </a:prstGeom>
          <a:solidFill>
            <a:srgbClr val="FFFFFF">
              <a:alpha val="52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rotWithShape="0" algn="bl" dir="10800000" dist="190500">
              <a:srgbClr val="000000">
                <a:alpha val="1451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9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ED6363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9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/>
          <p:nvPr/>
        </p:nvSpPr>
        <p:spPr>
          <a:xfrm>
            <a:off x="3047925" y="-75"/>
            <a:ext cx="60960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rotWithShape="0" algn="bl" dir="10800000" dist="190500">
              <a:srgbClr val="000000">
                <a:alpha val="1451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0"/>
          <p:cNvSpPr/>
          <p:nvPr/>
        </p:nvSpPr>
        <p:spPr>
          <a:xfrm>
            <a:off x="2645075" y="393425"/>
            <a:ext cx="806700" cy="806700"/>
          </a:xfrm>
          <a:prstGeom prst="rect">
            <a:avLst/>
          </a:prstGeom>
          <a:solidFill>
            <a:srgbClr val="ED6363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20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ED6363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0"/>
          <p:cNvSpPr txBox="1"/>
          <p:nvPr>
            <p:ph idx="1" type="body"/>
          </p:nvPr>
        </p:nvSpPr>
        <p:spPr>
          <a:xfrm>
            <a:off x="3731575" y="393525"/>
            <a:ext cx="4713000" cy="43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9D9D9"/>
              </a:buClr>
              <a:buSzPts val="3600"/>
              <a:buFont typeface="Barlow"/>
              <a:buChar char="▪"/>
              <a:defRPr b="1" i="0" sz="3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457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600"/>
              <a:buFont typeface="Barlow"/>
              <a:buChar char="▫"/>
              <a:defRPr b="1" i="0" sz="3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4572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600"/>
              <a:buFont typeface="Barlow"/>
              <a:buChar char="▫"/>
              <a:defRPr b="1" i="0" sz="3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4572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600"/>
              <a:buFont typeface="Barlow"/>
              <a:buChar char="▫"/>
              <a:defRPr b="1" i="0" sz="3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4572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600"/>
              <a:buFont typeface="Barlow"/>
              <a:buChar char="○"/>
              <a:defRPr b="1" i="0" sz="3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4572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600"/>
              <a:buFont typeface="Barlow"/>
              <a:buChar char="■"/>
              <a:defRPr b="1" i="0" sz="3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4572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600"/>
              <a:buFont typeface="Barlow"/>
              <a:buChar char="●"/>
              <a:defRPr b="1" i="0" sz="3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457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600"/>
              <a:buFont typeface="Barlow"/>
              <a:buChar char="○"/>
              <a:defRPr b="1" i="0" sz="3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457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600"/>
              <a:buFont typeface="Barlow"/>
              <a:buChar char="■"/>
              <a:defRPr b="1" i="0" sz="3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91" name="Google Shape;91;p20"/>
          <p:cNvSpPr txBox="1"/>
          <p:nvPr/>
        </p:nvSpPr>
        <p:spPr>
          <a:xfrm>
            <a:off x="2654717" y="337850"/>
            <a:ext cx="78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1" i="0" lang="en" sz="7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1" i="0" sz="7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0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ull background image">
  <p:cSld name="BLANK_1_1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/>
          <p:nvPr/>
        </p:nvSpPr>
        <p:spPr>
          <a:xfrm>
            <a:off x="7872900" y="-75"/>
            <a:ext cx="12711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rotWithShape="0" algn="bl" dir="10800000" dist="190500">
              <a:srgbClr val="000000">
                <a:alpha val="1451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1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1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/>
          <p:nvPr/>
        </p:nvSpPr>
        <p:spPr>
          <a:xfrm>
            <a:off x="3047925" y="-75"/>
            <a:ext cx="60960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rotWithShape="0" algn="bl" dir="10800000" dist="190500">
              <a:srgbClr val="000000">
                <a:alpha val="1451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2"/>
          <p:cNvSpPr/>
          <p:nvPr/>
        </p:nvSpPr>
        <p:spPr>
          <a:xfrm>
            <a:off x="2241225" y="1770000"/>
            <a:ext cx="6509100" cy="1603500"/>
          </a:xfrm>
          <a:prstGeom prst="rect">
            <a:avLst/>
          </a:prstGeom>
          <a:solidFill>
            <a:srgbClr val="ED6363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2"/>
          <p:cNvSpPr txBox="1"/>
          <p:nvPr>
            <p:ph type="ctrTitle"/>
          </p:nvPr>
        </p:nvSpPr>
        <p:spPr>
          <a:xfrm>
            <a:off x="2935400" y="1846200"/>
            <a:ext cx="5814900" cy="910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arlow"/>
              <a:buNone/>
              <a:defRPr b="1" i="0" sz="36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arlow"/>
              <a:buNone/>
              <a:defRPr b="1" i="0" sz="36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arlow"/>
              <a:buNone/>
              <a:defRPr b="1" i="0" sz="36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arlow"/>
              <a:buNone/>
              <a:defRPr b="1" i="0" sz="36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arlow"/>
              <a:buNone/>
              <a:defRPr b="1" i="0" sz="36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arlow"/>
              <a:buNone/>
              <a:defRPr b="1" i="0" sz="36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arlow"/>
              <a:buNone/>
              <a:defRPr b="1" i="0" sz="36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arlow"/>
              <a:buNone/>
              <a:defRPr b="1" i="0" sz="36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arlow"/>
              <a:buNone/>
              <a:defRPr b="1" i="0" sz="36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101" name="Google Shape;101;p22"/>
          <p:cNvSpPr txBox="1"/>
          <p:nvPr>
            <p:ph idx="1" type="subTitle"/>
          </p:nvPr>
        </p:nvSpPr>
        <p:spPr>
          <a:xfrm>
            <a:off x="2935400" y="2604625"/>
            <a:ext cx="5814900" cy="4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"/>
              <a:buNone/>
              <a:defRPr b="0" i="0" sz="18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"/>
              <a:buNone/>
              <a:defRPr b="0" i="0" sz="18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"/>
              <a:buNone/>
              <a:defRPr b="0" i="0" sz="18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"/>
              <a:buNone/>
              <a:defRPr b="0" i="0" sz="18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"/>
              <a:buNone/>
              <a:defRPr b="0" i="0" sz="18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"/>
              <a:buNone/>
              <a:defRPr b="0" i="0" sz="18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"/>
              <a:buNone/>
              <a:defRPr b="0" i="0" sz="18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"/>
              <a:buNone/>
              <a:defRPr b="0" i="0" sz="18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Barlow"/>
              <a:buNone/>
              <a:defRPr b="0" i="0" sz="18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rotWithShape="0" algn="bl" dir="10800000" dist="190500">
              <a:srgbClr val="000000">
                <a:alpha val="1451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3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ED6363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23"/>
          <p:cNvSpPr/>
          <p:nvPr/>
        </p:nvSpPr>
        <p:spPr>
          <a:xfrm>
            <a:off x="877500" y="393525"/>
            <a:ext cx="7872900" cy="806700"/>
          </a:xfrm>
          <a:prstGeom prst="rect">
            <a:avLst/>
          </a:prstGeom>
          <a:solidFill>
            <a:srgbClr val="ED6363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3"/>
          <p:cNvSpPr txBox="1"/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107" name="Google Shape;107;p23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8" name="Google Shape;108;p23"/>
          <p:cNvSpPr/>
          <p:nvPr/>
        </p:nvSpPr>
        <p:spPr>
          <a:xfrm>
            <a:off x="7943750" y="393425"/>
            <a:ext cx="806700" cy="806700"/>
          </a:xfrm>
          <a:prstGeom prst="rect">
            <a:avLst/>
          </a:prstGeom>
          <a:solidFill>
            <a:srgbClr val="FFFFFF">
              <a:alpha val="52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with icon space">
  <p:cSld name="Blank with icon space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rotWithShape="0" algn="bl" dir="10800000" dist="190500">
              <a:srgbClr val="000000">
                <a:alpha val="1451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4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4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3" name="Google Shape;113;p24"/>
          <p:cNvSpPr/>
          <p:nvPr/>
        </p:nvSpPr>
        <p:spPr>
          <a:xfrm>
            <a:off x="867750" y="393425"/>
            <a:ext cx="806700" cy="8067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rotWithShape="0" algn="bl" dir="10800000" dist="190500">
              <a:srgbClr val="000000">
                <a:alpha val="1451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5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5"/>
          <p:cNvSpPr/>
          <p:nvPr/>
        </p:nvSpPr>
        <p:spPr>
          <a:xfrm>
            <a:off x="877500" y="4356125"/>
            <a:ext cx="74793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5"/>
          <p:cNvSpPr txBox="1"/>
          <p:nvPr>
            <p:ph idx="1" type="body"/>
          </p:nvPr>
        </p:nvSpPr>
        <p:spPr>
          <a:xfrm>
            <a:off x="1182200" y="4356200"/>
            <a:ext cx="7174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Barlow"/>
              <a:buNone/>
              <a:defRPr b="0" i="0" sz="16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937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937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937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937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937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937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●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937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937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119" name="Google Shape;119;p25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0" name="Google Shape;120;p25"/>
          <p:cNvSpPr/>
          <p:nvPr/>
        </p:nvSpPr>
        <p:spPr>
          <a:xfrm>
            <a:off x="7963200" y="4356125"/>
            <a:ext cx="393600" cy="393600"/>
          </a:xfrm>
          <a:prstGeom prst="rect">
            <a:avLst/>
          </a:prstGeom>
          <a:solidFill>
            <a:srgbClr val="FFFFFF">
              <a:alpha val="52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b="1" i="0" sz="24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1556331" y="1349141"/>
            <a:ext cx="7085700" cy="29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937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▪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937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937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937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937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937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937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●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937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937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b="0" i="0" sz="2600" u="none" cap="none" strike="noStrike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6"/>
          <p:cNvSpPr txBox="1"/>
          <p:nvPr>
            <p:ph type="ctrTitle"/>
          </p:nvPr>
        </p:nvSpPr>
        <p:spPr>
          <a:xfrm>
            <a:off x="2232837" y="1839435"/>
            <a:ext cx="6517500" cy="16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Barlow"/>
              <a:buNone/>
            </a:pPr>
            <a:r>
              <a:rPr lang="en">
                <a:solidFill>
                  <a:schemeClr val="dk1"/>
                </a:solidFill>
              </a:rPr>
              <a:t>DOCUMENT </a:t>
            </a:r>
            <a:r>
              <a:rPr lang="en"/>
              <a:t>MANAGEMENT SYSTEM</a:t>
            </a:r>
            <a:endParaRPr/>
          </a:p>
        </p:txBody>
      </p:sp>
      <p:sp>
        <p:nvSpPr>
          <p:cNvPr id="126" name="Google Shape;126;p26"/>
          <p:cNvSpPr txBox="1"/>
          <p:nvPr>
            <p:ph idx="4294967295" type="sldNum"/>
          </p:nvPr>
        </p:nvSpPr>
        <p:spPr>
          <a:xfrm>
            <a:off x="8750300" y="4356100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ide 80.jpg" id="194" name="Google Shape;194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6762307" cy="5166791"/>
          </a:xfrm>
          <a:prstGeom prst="rect">
            <a:avLst/>
          </a:prstGeom>
          <a:noFill/>
          <a:ln cap="flat" cmpd="sng" w="9525">
            <a:solidFill>
              <a:srgbClr val="ED636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95" name="Google Shape;195;p35"/>
          <p:cNvSpPr txBox="1"/>
          <p:nvPr/>
        </p:nvSpPr>
        <p:spPr>
          <a:xfrm>
            <a:off x="1315134" y="4483328"/>
            <a:ext cx="65691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35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97" name="Google Shape;197;p35"/>
          <p:cNvSpPr/>
          <p:nvPr/>
        </p:nvSpPr>
        <p:spPr>
          <a:xfrm>
            <a:off x="6473537" y="2788839"/>
            <a:ext cx="2587200" cy="1280400"/>
          </a:xfrm>
          <a:prstGeom prst="rect">
            <a:avLst/>
          </a:prstGeom>
          <a:solidFill>
            <a:srgbClr val="ED6363">
              <a:alpha val="60000"/>
            </a:srgbClr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System is asking to mark the changes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as Major or Minor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6"/>
          <p:cNvSpPr txBox="1"/>
          <p:nvPr>
            <p:ph idx="4294967295" type="ctrTitle"/>
          </p:nvPr>
        </p:nvSpPr>
        <p:spPr>
          <a:xfrm>
            <a:off x="3673926" y="569850"/>
            <a:ext cx="50763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</a:pPr>
            <a:r>
              <a:rPr b="1" i="0" lang="en" sz="9000" u="none" cap="none" strike="noStrike">
                <a:solidFill>
                  <a:srgbClr val="ED6363"/>
                </a:solidFill>
                <a:latin typeface="Barlow"/>
                <a:ea typeface="Barlow"/>
                <a:cs typeface="Barlow"/>
                <a:sym typeface="Barlow"/>
              </a:rPr>
              <a:t>THANKS!</a:t>
            </a:r>
            <a:endParaRPr b="1" i="0" sz="9000" u="none" cap="none" strike="noStrike">
              <a:solidFill>
                <a:srgbClr val="ED6363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03" name="Google Shape;203;p36"/>
          <p:cNvSpPr txBox="1"/>
          <p:nvPr>
            <p:ph idx="12" type="sldNum"/>
          </p:nvPr>
        </p:nvSpPr>
        <p:spPr>
          <a:xfrm>
            <a:off x="8708065" y="4356225"/>
            <a:ext cx="435935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7"/>
          <p:cNvSpPr txBox="1"/>
          <p:nvPr>
            <p:ph type="title"/>
          </p:nvPr>
        </p:nvSpPr>
        <p:spPr>
          <a:xfrm>
            <a:off x="899900" y="393475"/>
            <a:ext cx="70392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</a:pPr>
            <a:r>
              <a:rPr lang="en">
                <a:solidFill>
                  <a:schemeClr val="dk1"/>
                </a:solidFill>
              </a:rPr>
              <a:t>     </a:t>
            </a:r>
            <a:r>
              <a:rPr lang="en">
                <a:solidFill>
                  <a:srgbClr val="FFFFFF"/>
                </a:solidFill>
              </a:rPr>
              <a:t>KEY FEATURES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32" name="Google Shape;132;p27"/>
          <p:cNvSpPr txBox="1"/>
          <p:nvPr>
            <p:ph idx="1" type="body"/>
          </p:nvPr>
        </p:nvSpPr>
        <p:spPr>
          <a:xfrm>
            <a:off x="1469492" y="1366886"/>
            <a:ext cx="7206600" cy="38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600"/>
              <a:buChar char="▪"/>
            </a:pPr>
            <a:r>
              <a:rPr lang="en" sz="2000"/>
              <a:t>ISM Manuals, Version Control &amp; Revision Monitoring</a:t>
            </a:r>
            <a:endParaRPr/>
          </a:p>
          <a:p>
            <a:pPr indent="-3937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600"/>
              <a:buChar char="▪"/>
            </a:pPr>
            <a:r>
              <a:rPr lang="en" sz="2000"/>
              <a:t>ISM Forms &amp; Checklists</a:t>
            </a:r>
            <a:endParaRPr/>
          </a:p>
          <a:p>
            <a:pPr indent="-3937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600"/>
              <a:buChar char="▪"/>
            </a:pPr>
            <a:r>
              <a:rPr lang="en" sz="2000"/>
              <a:t>Fleet Circulars</a:t>
            </a:r>
            <a:endParaRPr/>
          </a:p>
          <a:p>
            <a:pPr indent="-3937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▪"/>
            </a:pPr>
            <a:r>
              <a:rPr lang="en" sz="2000"/>
              <a:t>Text Search</a:t>
            </a:r>
            <a:endParaRPr/>
          </a:p>
          <a:p>
            <a:pPr indent="-3937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0000"/>
              </a:buClr>
              <a:buSzPts val="2600"/>
              <a:buFont typeface="Barlow"/>
              <a:buChar char="▪"/>
            </a:pPr>
            <a:r>
              <a:rPr lang="en" sz="2000">
                <a:solidFill>
                  <a:srgbClr val="CC0000"/>
                </a:solidFill>
              </a:rPr>
              <a:t>Maint</a:t>
            </a:r>
            <a:r>
              <a:rPr lang="en" sz="2000">
                <a:solidFill>
                  <a:srgbClr val="CC0000"/>
                </a:solidFill>
              </a:rPr>
              <a:t>enance Layout</a:t>
            </a:r>
            <a:endParaRPr>
              <a:solidFill>
                <a:srgbClr val="CC0000"/>
              </a:solidFill>
            </a:endParaRPr>
          </a:p>
          <a:p>
            <a:pPr indent="-3937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0000"/>
              </a:buClr>
              <a:buSzPts val="2600"/>
              <a:buFont typeface="Barlow"/>
              <a:buChar char="▪"/>
            </a:pPr>
            <a:r>
              <a:rPr lang="en" sz="2000">
                <a:solidFill>
                  <a:srgbClr val="CC0000"/>
                </a:solidFill>
              </a:rPr>
              <a:t>Abstracts in Excel Format</a:t>
            </a:r>
            <a:endParaRPr>
              <a:solidFill>
                <a:srgbClr val="CC0000"/>
              </a:solidFill>
            </a:endParaRPr>
          </a:p>
          <a:p>
            <a:pPr indent="-3937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▪"/>
            </a:pPr>
            <a:r>
              <a:rPr lang="en" sz="2000"/>
              <a:t>Inbuilt advanced </a:t>
            </a:r>
            <a:r>
              <a:rPr b="1" lang="en" sz="2000"/>
              <a:t>Template Designer </a:t>
            </a:r>
            <a:r>
              <a:rPr lang="en" sz="2000"/>
              <a:t>and </a:t>
            </a:r>
            <a:r>
              <a:rPr b="1" lang="en" sz="2000"/>
              <a:t>Text Editor</a:t>
            </a:r>
            <a:endParaRPr b="1" sz="2000"/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2000"/>
          </a:p>
          <a:p>
            <a: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600"/>
              <a:buNone/>
            </a:pPr>
            <a:r>
              <a:t/>
            </a:r>
            <a:endParaRPr sz="2000"/>
          </a:p>
        </p:txBody>
      </p:sp>
      <p:sp>
        <p:nvSpPr>
          <p:cNvPr id="133" name="Google Shape;133;p27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134" name="Google Shape;134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36931" y="391393"/>
            <a:ext cx="812222" cy="8122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875481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8"/>
          <p:cNvSpPr txBox="1"/>
          <p:nvPr/>
        </p:nvSpPr>
        <p:spPr>
          <a:xfrm>
            <a:off x="1430653" y="4095750"/>
            <a:ext cx="63417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8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42" name="Google Shape;142;p28"/>
          <p:cNvSpPr/>
          <p:nvPr/>
        </p:nvSpPr>
        <p:spPr>
          <a:xfrm>
            <a:off x="4093086" y="3834242"/>
            <a:ext cx="4562400" cy="588300"/>
          </a:xfrm>
          <a:prstGeom prst="rect">
            <a:avLst/>
          </a:prstGeom>
          <a:solidFill>
            <a:srgbClr val="ED6363">
              <a:alpha val="60000"/>
            </a:srgbClr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Details Window showing Policy Manual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9"/>
          <p:cNvSpPr txBox="1"/>
          <p:nvPr>
            <p:ph idx="4294967295" type="ctrTitle"/>
          </p:nvPr>
        </p:nvSpPr>
        <p:spPr>
          <a:xfrm>
            <a:off x="2710225" y="1310850"/>
            <a:ext cx="5476800" cy="25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</a:pPr>
            <a:r>
              <a:rPr lang="en">
                <a:solidFill>
                  <a:schemeClr val="dk1"/>
                </a:solidFill>
              </a:rPr>
              <a:t>  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48" name="Google Shape;148;p29"/>
          <p:cNvSpPr txBox="1"/>
          <p:nvPr>
            <p:ph idx="1" type="body"/>
          </p:nvPr>
        </p:nvSpPr>
        <p:spPr>
          <a:xfrm>
            <a:off x="4865550" y="1349150"/>
            <a:ext cx="3776400" cy="36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3600"/>
              <a:t>READ Reports</a:t>
            </a:r>
            <a:endParaRPr b="1" sz="3600"/>
          </a:p>
          <a:p>
            <a:pPr indent="-3175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34343"/>
              </a:buClr>
              <a:buSzPts val="1400"/>
              <a:buChar char="▪"/>
            </a:pPr>
            <a:r>
              <a:rPr lang="en" sz="1400"/>
              <a:t>Use the “Mark as Read” feature to assign documents to particular ranks and keep a track on their read/unread status. </a:t>
            </a:r>
            <a:br>
              <a:rPr lang="en" sz="1400"/>
            </a:br>
            <a:endParaRPr sz="1400"/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▪"/>
            </a:pPr>
            <a:r>
              <a:rPr lang="en" sz="1400"/>
              <a:t>Document will be marked as pending for each user that belongs to the rank, even for new users created. </a:t>
            </a:r>
            <a:br>
              <a:rPr lang="en" sz="1400"/>
            </a:br>
            <a:endParaRPr sz="1400"/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▪"/>
            </a:pPr>
            <a:r>
              <a:rPr lang="en" sz="1400"/>
              <a:t>A document once read by the user will no longer appear pending in the My Work window unless a revision is received. </a:t>
            </a:r>
            <a:endParaRPr sz="1400"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600"/>
              <a:buNone/>
            </a:pPr>
            <a:r>
              <a:t/>
            </a:r>
            <a:endParaRPr sz="1400"/>
          </a:p>
        </p:txBody>
      </p:sp>
      <p:sp>
        <p:nvSpPr>
          <p:cNvPr id="149" name="Google Shape;149;p29"/>
          <p:cNvSpPr txBox="1"/>
          <p:nvPr>
            <p:ph type="title"/>
          </p:nvPr>
        </p:nvSpPr>
        <p:spPr>
          <a:xfrm>
            <a:off x="4483099" y="393475"/>
            <a:ext cx="3460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</a:pPr>
            <a:r>
              <a:rPr lang="en">
                <a:solidFill>
                  <a:schemeClr val="dk1"/>
                </a:solidFill>
              </a:rPr>
              <a:t>     </a:t>
            </a:r>
            <a:r>
              <a:rPr lang="en">
                <a:solidFill>
                  <a:srgbClr val="FFFFFF"/>
                </a:solidFill>
              </a:rPr>
              <a:t>KEY FEATURES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50" name="Google Shape;150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36931" y="391393"/>
            <a:ext cx="812222" cy="812222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9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90576" cy="511345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0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58" name="Google Shape;158;p30"/>
          <p:cNvSpPr/>
          <p:nvPr/>
        </p:nvSpPr>
        <p:spPr>
          <a:xfrm>
            <a:off x="5319975" y="4146300"/>
            <a:ext cx="2924400" cy="887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875518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1"/>
          <p:cNvSpPr txBox="1"/>
          <p:nvPr/>
        </p:nvSpPr>
        <p:spPr>
          <a:xfrm>
            <a:off x="1275665" y="4400550"/>
            <a:ext cx="65691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31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66" name="Google Shape;166;p31"/>
          <p:cNvSpPr/>
          <p:nvPr/>
        </p:nvSpPr>
        <p:spPr>
          <a:xfrm>
            <a:off x="3002972" y="3865418"/>
            <a:ext cx="5700300" cy="623400"/>
          </a:xfrm>
          <a:prstGeom prst="rect">
            <a:avLst/>
          </a:prstGeom>
          <a:solidFill>
            <a:srgbClr val="ED6363">
              <a:alpha val="60000"/>
            </a:srgbClr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Policy Manual pending for Acknowledgement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for Ship Staff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ide 82.gif" id="171" name="Google Shape;17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"/>
            <a:ext cx="5411971" cy="5162189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2"/>
          <p:cNvSpPr txBox="1"/>
          <p:nvPr/>
        </p:nvSpPr>
        <p:spPr>
          <a:xfrm>
            <a:off x="1321711" y="4629150"/>
            <a:ext cx="65691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32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74" name="Google Shape;174;p32"/>
          <p:cNvSpPr/>
          <p:nvPr/>
        </p:nvSpPr>
        <p:spPr>
          <a:xfrm>
            <a:off x="5122715" y="3439383"/>
            <a:ext cx="2930100" cy="1065000"/>
          </a:xfrm>
          <a:prstGeom prst="rect">
            <a:avLst/>
          </a:prstGeom>
          <a:solidFill>
            <a:srgbClr val="ED6363">
              <a:alpha val="60000"/>
            </a:srgbClr>
          </a:solidFill>
          <a:ln>
            <a:noFill/>
          </a:ln>
          <a:effectLst>
            <a:outerShdw blurRad="214313" rotWithShape="0" algn="bl" dir="5400000" dist="476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System will prompt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to mark the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document as read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3"/>
          <p:cNvSpPr txBox="1"/>
          <p:nvPr>
            <p:ph idx="4294967295" type="ctrTitle"/>
          </p:nvPr>
        </p:nvSpPr>
        <p:spPr>
          <a:xfrm>
            <a:off x="2710225" y="1310850"/>
            <a:ext cx="5476800" cy="25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</a:pPr>
            <a:r>
              <a:rPr lang="en">
                <a:solidFill>
                  <a:schemeClr val="dk1"/>
                </a:solidFill>
              </a:rPr>
              <a:t>  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0" name="Google Shape;180;p33"/>
          <p:cNvSpPr txBox="1"/>
          <p:nvPr>
            <p:ph idx="1" type="body"/>
          </p:nvPr>
        </p:nvSpPr>
        <p:spPr>
          <a:xfrm>
            <a:off x="4865550" y="1349150"/>
            <a:ext cx="3776400" cy="29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3600"/>
              <a:t>Versioning</a:t>
            </a:r>
            <a:endParaRPr b="1" sz="3600"/>
          </a:p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600"/>
              <a:buNone/>
            </a:pPr>
            <a:r>
              <a:rPr lang="en" sz="2000"/>
              <a:t>    Revisions can be maintained for each document. Each new revision can be marked as unread for assigned users. </a:t>
            </a:r>
            <a:endParaRPr sz="2000"/>
          </a:p>
        </p:txBody>
      </p:sp>
      <p:sp>
        <p:nvSpPr>
          <p:cNvPr id="181" name="Google Shape;181;p33"/>
          <p:cNvSpPr txBox="1"/>
          <p:nvPr>
            <p:ph type="title"/>
          </p:nvPr>
        </p:nvSpPr>
        <p:spPr>
          <a:xfrm>
            <a:off x="4483099" y="393475"/>
            <a:ext cx="3460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</a:pPr>
            <a:r>
              <a:rPr lang="en">
                <a:solidFill>
                  <a:schemeClr val="dk1"/>
                </a:solidFill>
              </a:rPr>
              <a:t>     </a:t>
            </a:r>
            <a:r>
              <a:rPr lang="en">
                <a:solidFill>
                  <a:srgbClr val="FFFFFF"/>
                </a:solidFill>
              </a:rPr>
              <a:t>KEY FEATURES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82" name="Google Shape;182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36931" y="391393"/>
            <a:ext cx="812222" cy="812222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3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67875" cy="5100674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4"/>
          <p:cNvSpPr txBox="1"/>
          <p:nvPr>
            <p:ph idx="12" type="sldNum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Bass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